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29LT Baseet Ultra-Bold" charset="1" panose="00000900000000000000"/>
      <p:regular r:id="rId30"/>
    </p:embeddedFont>
    <p:embeddedFont>
      <p:font typeface="Open Sans Bold" charset="1" panose="020B0806030504020204"/>
      <p:regular r:id="rId31"/>
    </p:embeddedFont>
    <p:embeddedFont>
      <p:font typeface="Open Sans" charset="1" panose="020B0606030504020204"/>
      <p:regular r:id="rId32"/>
    </p:embeddedFont>
    <p:embeddedFont>
      <p:font typeface="Canva Sans Bold" charset="1" panose="020B0803030501040103"/>
      <p:regular r:id="rId33"/>
    </p:embeddedFont>
    <p:embeddedFont>
      <p:font typeface="CMU Serif" charset="1" panose="02000603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VAG85LnMmiY.mp4" Type="http://schemas.openxmlformats.org/officeDocument/2006/relationships/video"/><Relationship Id="rId4" Target="../media/VAG85LnMmiY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9535" y="2911429"/>
            <a:ext cx="9253079" cy="378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01"/>
              </a:lnSpc>
              <a:spcBef>
                <a:spcPct val="0"/>
              </a:spcBef>
            </a:pPr>
            <a:r>
              <a:rPr lang="en-US" b="true" sz="10001">
                <a:solidFill>
                  <a:srgbClr val="394157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Dynamic Time Warping For Gait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9535" y="7243049"/>
            <a:ext cx="1932199" cy="58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9"/>
              </a:lnSpc>
            </a:pPr>
            <a:r>
              <a:rPr lang="en-US" b="true" sz="3413" spc="-68">
                <a:solidFill>
                  <a:srgbClr val="3941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TEAM 11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571815" y="1245041"/>
            <a:ext cx="6583680" cy="8229600"/>
          </a:xfrm>
          <a:custGeom>
            <a:avLst/>
            <a:gdLst/>
            <a:ahLst/>
            <a:cxnLst/>
            <a:rect r="r" b="b" t="t" l="l"/>
            <a:pathLst>
              <a:path h="8229600" w="6583680">
                <a:moveTo>
                  <a:pt x="0" y="0"/>
                </a:moveTo>
                <a:lnTo>
                  <a:pt x="6583680" y="0"/>
                </a:lnTo>
                <a:lnTo>
                  <a:pt x="658368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9535" y="7883417"/>
            <a:ext cx="7811469" cy="117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7"/>
              </a:lnSpc>
            </a:pPr>
            <a:r>
              <a:rPr lang="en-US" b="true" sz="3376" spc="-67">
                <a:solidFill>
                  <a:srgbClr val="3941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SUPVISED BY : </a:t>
            </a:r>
          </a:p>
          <a:p>
            <a:pPr algn="l">
              <a:lnSpc>
                <a:spcPts val="4727"/>
              </a:lnSpc>
            </a:pPr>
            <a:r>
              <a:rPr lang="en-US" b="true" sz="3376" spc="-67">
                <a:solidFill>
                  <a:srgbClr val="3941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DR. EMAN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34424" y="7243049"/>
            <a:ext cx="1932199" cy="58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9"/>
              </a:lnSpc>
            </a:pPr>
            <a:r>
              <a:rPr lang="en-US" b="true" sz="3413" spc="-68">
                <a:solidFill>
                  <a:srgbClr val="3941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SBEG 207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8898" y="2424084"/>
            <a:ext cx="3599375" cy="5418996"/>
          </a:xfrm>
          <a:custGeom>
            <a:avLst/>
            <a:gdLst/>
            <a:ahLst/>
            <a:cxnLst/>
            <a:rect r="r" b="b" t="t" l="l"/>
            <a:pathLst>
              <a:path h="5418996" w="3599375">
                <a:moveTo>
                  <a:pt x="0" y="0"/>
                </a:moveTo>
                <a:lnTo>
                  <a:pt x="3599375" y="0"/>
                </a:lnTo>
                <a:lnTo>
                  <a:pt x="3599375" y="5418996"/>
                </a:lnTo>
                <a:lnTo>
                  <a:pt x="0" y="5418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7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97438" y="2443920"/>
            <a:ext cx="3733873" cy="5399160"/>
          </a:xfrm>
          <a:custGeom>
            <a:avLst/>
            <a:gdLst/>
            <a:ahLst/>
            <a:cxnLst/>
            <a:rect r="r" b="b" t="t" l="l"/>
            <a:pathLst>
              <a:path h="5399160" w="3733873">
                <a:moveTo>
                  <a:pt x="0" y="0"/>
                </a:moveTo>
                <a:lnTo>
                  <a:pt x="3733873" y="0"/>
                </a:lnTo>
                <a:lnTo>
                  <a:pt x="3733873" y="5399160"/>
                </a:lnTo>
                <a:lnTo>
                  <a:pt x="0" y="5399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0" t="-1395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8611" y="3408969"/>
            <a:ext cx="10110287" cy="510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310" indent="-331155" lvl="1">
              <a:lnSpc>
                <a:spcPts val="4049"/>
              </a:lnSpc>
              <a:buFont typeface="Arial"/>
              <a:buChar char="•"/>
            </a:pPr>
            <a:r>
              <a:rPr lang="en-US" sz="3067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Dynamic Tim</a:t>
            </a:r>
            <a:r>
              <a:rPr lang="en-US" sz="3067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e Warping compares two time-series by allowing non-linear alignment</a:t>
            </a:r>
          </a:p>
          <a:p>
            <a:pPr algn="l" marL="662310" indent="-331155" lvl="1">
              <a:lnSpc>
                <a:spcPts val="4049"/>
              </a:lnSpc>
              <a:buFont typeface="Arial"/>
              <a:buChar char="•"/>
            </a:pPr>
            <a:r>
              <a:rPr lang="en-US" sz="3067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Instead of matching point A in healthy to point A in patient, DTW allows flexible matching:</a:t>
            </a:r>
          </a:p>
          <a:p>
            <a:pPr algn="l" marL="1324620" indent="-441540" lvl="2">
              <a:lnSpc>
                <a:spcPts val="4049"/>
              </a:lnSpc>
              <a:buFont typeface="Arial"/>
              <a:buChar char="⚬"/>
            </a:pPr>
            <a:r>
              <a:rPr lang="en-US" sz="3067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Repeats points</a:t>
            </a:r>
          </a:p>
          <a:p>
            <a:pPr algn="l" marL="1324620" indent="-441540" lvl="2">
              <a:lnSpc>
                <a:spcPts val="4049"/>
              </a:lnSpc>
              <a:buFont typeface="Arial"/>
              <a:buChar char="⚬"/>
            </a:pPr>
            <a:r>
              <a:rPr lang="en-US" sz="3067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Skips points</a:t>
            </a:r>
          </a:p>
          <a:p>
            <a:pPr algn="l" marL="1324620" indent="-441540" lvl="2">
              <a:lnSpc>
                <a:spcPts val="4049"/>
              </a:lnSpc>
              <a:buFont typeface="Arial"/>
              <a:buChar char="⚬"/>
            </a:pPr>
            <a:r>
              <a:rPr lang="en-US" sz="3067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Stretches or compresses time</a:t>
            </a:r>
          </a:p>
          <a:p>
            <a:pPr algn="l" marL="662310" indent="-331155" lvl="1">
              <a:lnSpc>
                <a:spcPts val="4049"/>
              </a:lnSpc>
              <a:buFont typeface="Arial"/>
              <a:buChar char="•"/>
            </a:pPr>
            <a:r>
              <a:rPr lang="en-US" sz="3067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The goal is to find the minimum-cost alignment path between two sequences</a:t>
            </a:r>
          </a:p>
          <a:p>
            <a:pPr algn="l">
              <a:lnSpc>
                <a:spcPts val="404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468611" y="1473682"/>
            <a:ext cx="14366906" cy="1660230"/>
            <a:chOff x="0" y="0"/>
            <a:chExt cx="19155874" cy="221364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19155874" cy="1483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48"/>
                </a:lnSpc>
                <a:spcBef>
                  <a:spcPct val="0"/>
                </a:spcBef>
              </a:pPr>
              <a:r>
                <a:rPr lang="en-US" b="true" sz="6905">
                  <a:solidFill>
                    <a:srgbClr val="5E8DD1"/>
                  </a:solidFill>
                  <a:latin typeface="29LT Baseet Ultra-Bold"/>
                  <a:ea typeface="29LT Baseet Ultra-Bold"/>
                  <a:cs typeface="29LT Baseet Ultra-Bold"/>
                  <a:sym typeface="29LT Baseet Ultra-Bold"/>
                </a:rPr>
                <a:t>Dynamic Time Warping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73416"/>
              <a:ext cx="12800307" cy="640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46"/>
                </a:lnSpc>
              </a:pPr>
              <a:r>
                <a:rPr lang="en-US" b="true" sz="2890">
                  <a:solidFill>
                    <a:srgbClr val="F1454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ALGORITHM INTUITION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3168" y="2999475"/>
            <a:ext cx="2476899" cy="3511068"/>
          </a:xfrm>
          <a:custGeom>
            <a:avLst/>
            <a:gdLst/>
            <a:ahLst/>
            <a:cxnLst/>
            <a:rect r="r" b="b" t="t" l="l"/>
            <a:pathLst>
              <a:path h="3511068" w="2476899">
                <a:moveTo>
                  <a:pt x="0" y="0"/>
                </a:moveTo>
                <a:lnTo>
                  <a:pt x="2476898" y="0"/>
                </a:lnTo>
                <a:lnTo>
                  <a:pt x="2476898" y="3511068"/>
                </a:lnTo>
                <a:lnTo>
                  <a:pt x="0" y="3511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8546" y="2588185"/>
            <a:ext cx="3262101" cy="3511068"/>
          </a:xfrm>
          <a:custGeom>
            <a:avLst/>
            <a:gdLst/>
            <a:ahLst/>
            <a:cxnLst/>
            <a:rect r="r" b="b" t="t" l="l"/>
            <a:pathLst>
              <a:path h="3511068" w="3262101">
                <a:moveTo>
                  <a:pt x="0" y="0"/>
                </a:moveTo>
                <a:lnTo>
                  <a:pt x="3262101" y="0"/>
                </a:lnTo>
                <a:lnTo>
                  <a:pt x="3262101" y="3511068"/>
                </a:lnTo>
                <a:lnTo>
                  <a:pt x="0" y="3511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51625" y="2588185"/>
            <a:ext cx="2598190" cy="3511068"/>
          </a:xfrm>
          <a:custGeom>
            <a:avLst/>
            <a:gdLst/>
            <a:ahLst/>
            <a:cxnLst/>
            <a:rect r="r" b="b" t="t" l="l"/>
            <a:pathLst>
              <a:path h="3511068" w="2598190">
                <a:moveTo>
                  <a:pt x="0" y="0"/>
                </a:moveTo>
                <a:lnTo>
                  <a:pt x="2598190" y="0"/>
                </a:lnTo>
                <a:lnTo>
                  <a:pt x="2598190" y="3511068"/>
                </a:lnTo>
                <a:lnTo>
                  <a:pt x="0" y="3511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4296" y="2002705"/>
            <a:ext cx="3592997" cy="47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b="true" sz="2825">
                <a:solidFill>
                  <a:srgbClr val="F145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3241" y="6472443"/>
            <a:ext cx="6028169" cy="169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3708" indent="-261854" lvl="1">
              <a:lnSpc>
                <a:spcPts val="3395"/>
              </a:lnSpc>
              <a:buFont typeface="Arial"/>
              <a:buChar char="•"/>
            </a:pPr>
            <a:r>
              <a:rPr lang="en-US" b="true" sz="242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Inputs:</a:t>
            </a:r>
          </a:p>
          <a:p>
            <a:pPr algn="just" marL="1047415" indent="-349138" lvl="2">
              <a:lnSpc>
                <a:spcPts val="3395"/>
              </a:lnSpc>
              <a:buFont typeface="Arial"/>
              <a:buChar char="⚬"/>
            </a:pPr>
            <a:r>
              <a:rPr lang="en-US" sz="242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Healthy Signal = [h₁, h₂, ..., hₙ]</a:t>
            </a:r>
          </a:p>
          <a:p>
            <a:pPr algn="just" marL="1047415" indent="-349138" lvl="2">
              <a:lnSpc>
                <a:spcPts val="3395"/>
              </a:lnSpc>
              <a:buFont typeface="Arial"/>
              <a:buChar char="⚬"/>
            </a:pPr>
            <a:r>
              <a:rPr lang="en-US" sz="242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Patient Signal = [p₁, p₂, ..., pₘ]</a:t>
            </a:r>
          </a:p>
          <a:p>
            <a:pPr algn="just">
              <a:lnSpc>
                <a:spcPts val="339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164958" y="6472443"/>
            <a:ext cx="5102803" cy="2119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708" indent="-261854" lvl="1">
              <a:lnSpc>
                <a:spcPts val="3395"/>
              </a:lnSpc>
              <a:buFont typeface="Arial"/>
              <a:buChar char="•"/>
            </a:pPr>
            <a:r>
              <a:rPr lang="en-US" b="true" sz="242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Output:</a:t>
            </a:r>
          </a:p>
          <a:p>
            <a:pPr algn="l" marL="1047415" indent="-349138" lvl="2">
              <a:lnSpc>
                <a:spcPts val="3395"/>
              </a:lnSpc>
              <a:buFont typeface="Arial"/>
              <a:buChar char="⚬"/>
            </a:pPr>
            <a:r>
              <a:rPr lang="en-US" sz="242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Minimum alignment cost (similarity score)</a:t>
            </a:r>
          </a:p>
          <a:p>
            <a:pPr algn="l" marL="1047415" indent="-349138" lvl="2">
              <a:lnSpc>
                <a:spcPts val="3395"/>
              </a:lnSpc>
              <a:buFont typeface="Arial"/>
              <a:buChar char="⚬"/>
            </a:pPr>
            <a:r>
              <a:rPr lang="en-US" sz="242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Optimal warping path</a:t>
            </a:r>
          </a:p>
          <a:p>
            <a:pPr algn="l">
              <a:lnSpc>
                <a:spcPts val="339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3697739" y="6472443"/>
            <a:ext cx="3592997" cy="405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3708" indent="-261854" lvl="1">
              <a:lnSpc>
                <a:spcPts val="339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2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Distance Metric: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22184" y="2002705"/>
            <a:ext cx="3465689" cy="47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b="true" sz="2825">
                <a:solidFill>
                  <a:srgbClr val="F145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37617" y="2002705"/>
            <a:ext cx="3473087" cy="47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b="true" sz="2825">
                <a:solidFill>
                  <a:srgbClr val="F145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DISTANCE METRIC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63076" y="6993407"/>
            <a:ext cx="3361683" cy="469072"/>
          </a:xfrm>
          <a:custGeom>
            <a:avLst/>
            <a:gdLst/>
            <a:ahLst/>
            <a:cxnLst/>
            <a:rect r="r" b="b" t="t" l="l"/>
            <a:pathLst>
              <a:path h="469072" w="3361683">
                <a:moveTo>
                  <a:pt x="0" y="0"/>
                </a:moveTo>
                <a:lnTo>
                  <a:pt x="3361683" y="0"/>
                </a:lnTo>
                <a:lnTo>
                  <a:pt x="3361683" y="469072"/>
                </a:lnTo>
                <a:lnTo>
                  <a:pt x="0" y="4690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6914" y="558759"/>
            <a:ext cx="12175251" cy="1133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8"/>
              </a:lnSpc>
              <a:spcBef>
                <a:spcPct val="0"/>
              </a:spcBef>
            </a:pPr>
            <a:r>
              <a:rPr lang="en-US" b="true" sz="6905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Input and Output Definition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0735" y="1741928"/>
            <a:ext cx="10328891" cy="2041833"/>
            <a:chOff x="0" y="0"/>
            <a:chExt cx="13771855" cy="27224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38100"/>
              <a:ext cx="13771855" cy="2760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6631" indent="-338315" lvl="1">
                <a:lnSpc>
                  <a:spcPts val="4136"/>
                </a:lnSpc>
                <a:buFont typeface="Arial"/>
                <a:buChar char="•"/>
              </a:pPr>
              <a:r>
                <a:rPr lang="en-US" sz="3133">
                  <a:solidFill>
                    <a:srgbClr val="394157"/>
                  </a:solidFill>
                  <a:latin typeface="Open Sans"/>
                  <a:ea typeface="Open Sans"/>
                  <a:cs typeface="Open Sans"/>
                  <a:sym typeface="Open Sans"/>
                </a:rPr>
                <a:t>Subproblem</a:t>
              </a:r>
            </a:p>
            <a:p>
              <a:pPr algn="l" marL="1353261" indent="-451087" lvl="2">
                <a:lnSpc>
                  <a:spcPts val="4136"/>
                </a:lnSpc>
                <a:buFont typeface="Arial"/>
                <a:buChar char="⚬"/>
              </a:pPr>
              <a:r>
                <a:rPr lang="en-US" sz="3133">
                  <a:solidFill>
                    <a:srgbClr val="394157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3133">
                  <a:solidFill>
                    <a:srgbClr val="394157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        = mi</a:t>
              </a:r>
              <a:r>
                <a:rPr lang="en-US" sz="3133">
                  <a:solidFill>
                    <a:srgbClr val="394157"/>
                  </a:solidFill>
                  <a:latin typeface="Open Sans"/>
                  <a:ea typeface="Open Sans"/>
                  <a:cs typeface="Open Sans"/>
                  <a:sym typeface="Open Sans"/>
                </a:rPr>
                <a:t>nim</a:t>
              </a:r>
              <a:r>
                <a:rPr lang="en-US" sz="3133" u="none">
                  <a:solidFill>
                    <a:srgbClr val="394157"/>
                  </a:solidFill>
                  <a:latin typeface="Open Sans"/>
                  <a:ea typeface="Open Sans"/>
                  <a:cs typeface="Open Sans"/>
                  <a:sym typeface="Open Sans"/>
                </a:rPr>
                <a:t>um cost to align</a:t>
              </a:r>
            </a:p>
            <a:p>
              <a:pPr algn="l" marL="1353261" indent="-451087" lvl="2">
                <a:lnSpc>
                  <a:spcPts val="4136"/>
                </a:lnSpc>
                <a:buFont typeface="Arial"/>
                <a:buChar char="⚬"/>
              </a:pPr>
              <a:r>
                <a:rPr lang="en-US" sz="3133" u="none">
                  <a:solidFill>
                    <a:srgbClr val="394157"/>
                  </a:solidFill>
                  <a:latin typeface="Open Sans"/>
                  <a:ea typeface="Open Sans"/>
                  <a:cs typeface="Open Sans"/>
                  <a:sym typeface="Open Sans"/>
                </a:rPr>
                <a:t> first    healthy points with first    patient points</a:t>
              </a:r>
            </a:p>
            <a:p>
              <a:pPr algn="l">
                <a:lnSpc>
                  <a:spcPts val="4136"/>
                </a:lnSpc>
              </a:pP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1883329" y="696375"/>
              <a:ext cx="1828331" cy="664848"/>
            </a:xfrm>
            <a:custGeom>
              <a:avLst/>
              <a:gdLst/>
              <a:ahLst/>
              <a:cxnLst/>
              <a:rect r="r" b="b" t="t" l="l"/>
              <a:pathLst>
                <a:path h="664848" w="1828331">
                  <a:moveTo>
                    <a:pt x="0" y="0"/>
                  </a:moveTo>
                  <a:lnTo>
                    <a:pt x="1828331" y="0"/>
                  </a:lnTo>
                  <a:lnTo>
                    <a:pt x="1828331" y="664847"/>
                  </a:lnTo>
                  <a:lnTo>
                    <a:pt x="0" y="664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089715" y="1361222"/>
              <a:ext cx="259750" cy="692666"/>
            </a:xfrm>
            <a:custGeom>
              <a:avLst/>
              <a:gdLst/>
              <a:ahLst/>
              <a:cxnLst/>
              <a:rect r="r" b="b" t="t" l="l"/>
              <a:pathLst>
                <a:path h="692666" w="259750">
                  <a:moveTo>
                    <a:pt x="0" y="0"/>
                  </a:moveTo>
                  <a:lnTo>
                    <a:pt x="259750" y="0"/>
                  </a:lnTo>
                  <a:lnTo>
                    <a:pt x="259750" y="692666"/>
                  </a:lnTo>
                  <a:lnTo>
                    <a:pt x="0" y="692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448800" y="1361222"/>
              <a:ext cx="319117" cy="638233"/>
            </a:xfrm>
            <a:custGeom>
              <a:avLst/>
              <a:gdLst/>
              <a:ahLst/>
              <a:cxnLst/>
              <a:rect r="r" b="b" t="t" l="l"/>
              <a:pathLst>
                <a:path h="638233" w="319117">
                  <a:moveTo>
                    <a:pt x="0" y="0"/>
                  </a:moveTo>
                  <a:lnTo>
                    <a:pt x="319117" y="0"/>
                  </a:lnTo>
                  <a:lnTo>
                    <a:pt x="319117" y="638234"/>
                  </a:lnTo>
                  <a:lnTo>
                    <a:pt x="0" y="638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113993"/>
            <a:ext cx="9432961" cy="2358240"/>
          </a:xfrm>
          <a:custGeom>
            <a:avLst/>
            <a:gdLst/>
            <a:ahLst/>
            <a:cxnLst/>
            <a:rect r="r" b="b" t="t" l="l"/>
            <a:pathLst>
              <a:path h="2358240" w="9432961">
                <a:moveTo>
                  <a:pt x="0" y="0"/>
                </a:moveTo>
                <a:lnTo>
                  <a:pt x="9432961" y="0"/>
                </a:lnTo>
                <a:lnTo>
                  <a:pt x="9432961" y="2358241"/>
                </a:lnTo>
                <a:lnTo>
                  <a:pt x="0" y="23582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2500" y="531230"/>
            <a:ext cx="13648496" cy="127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34"/>
              </a:lnSpc>
              <a:spcBef>
                <a:spcPct val="0"/>
              </a:spcBef>
            </a:pPr>
            <a:r>
              <a:rPr lang="en-US" b="true" sz="7740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DP Formulation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412437" y="1640562"/>
            <a:ext cx="3846863" cy="7005877"/>
          </a:xfrm>
          <a:custGeom>
            <a:avLst/>
            <a:gdLst/>
            <a:ahLst/>
            <a:cxnLst/>
            <a:rect r="r" b="b" t="t" l="l"/>
            <a:pathLst>
              <a:path h="7005877" w="3846863">
                <a:moveTo>
                  <a:pt x="0" y="0"/>
                </a:moveTo>
                <a:lnTo>
                  <a:pt x="3846863" y="0"/>
                </a:lnTo>
                <a:lnTo>
                  <a:pt x="3846863" y="7005876"/>
                </a:lnTo>
                <a:lnTo>
                  <a:pt x="0" y="70058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0735" y="6767509"/>
            <a:ext cx="10328891" cy="207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6631" indent="-338315" lvl="1">
              <a:lnSpc>
                <a:spcPts val="4136"/>
              </a:lnSpc>
              <a:buFont typeface="Arial"/>
              <a:buChar char="•"/>
            </a:pPr>
            <a:r>
              <a:rPr lang="en-US" sz="3133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Base Cases</a:t>
            </a:r>
          </a:p>
          <a:p>
            <a:pPr algn="l" marL="1353261" indent="-451087" lvl="2">
              <a:lnSpc>
                <a:spcPts val="4136"/>
              </a:lnSpc>
              <a:buFont typeface="Arial"/>
              <a:buChar char="⚬"/>
            </a:pPr>
          </a:p>
          <a:p>
            <a:pPr algn="l" marL="1353261" indent="-451087" lvl="2">
              <a:lnSpc>
                <a:spcPts val="4136"/>
              </a:lnSpc>
              <a:buFont typeface="Arial"/>
              <a:buChar char="⚬"/>
            </a:pPr>
            <a:r>
              <a:rPr lang="en-US" sz="3133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3133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First row/column = ∞ (or large </a:t>
            </a:r>
            <a:r>
              <a:rPr lang="en-US" sz="3133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number)</a:t>
            </a:r>
          </a:p>
          <a:p>
            <a:pPr algn="l">
              <a:lnSpc>
                <a:spcPts val="4136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101511" y="7350861"/>
            <a:ext cx="2279224" cy="475664"/>
          </a:xfrm>
          <a:custGeom>
            <a:avLst/>
            <a:gdLst/>
            <a:ahLst/>
            <a:cxnLst/>
            <a:rect r="r" b="b" t="t" l="l"/>
            <a:pathLst>
              <a:path h="475664" w="2279224">
                <a:moveTo>
                  <a:pt x="0" y="0"/>
                </a:moveTo>
                <a:lnTo>
                  <a:pt x="2279224" y="0"/>
                </a:lnTo>
                <a:lnTo>
                  <a:pt x="2279224" y="475664"/>
                </a:lnTo>
                <a:lnTo>
                  <a:pt x="0" y="4756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0735" y="3601257"/>
            <a:ext cx="10328891" cy="51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6631" indent="-338315" lvl="1">
              <a:lnSpc>
                <a:spcPts val="4136"/>
              </a:lnSpc>
              <a:buFont typeface="Arial"/>
              <a:buChar char="•"/>
            </a:pPr>
            <a:r>
              <a:rPr lang="en-US" sz="3133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Recurre</a:t>
            </a:r>
            <a:r>
              <a:rPr lang="en-US" sz="3133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nce Relation: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80579"/>
            <a:ext cx="16220706" cy="6087387"/>
          </a:xfrm>
          <a:custGeom>
            <a:avLst/>
            <a:gdLst/>
            <a:ahLst/>
            <a:cxnLst/>
            <a:rect r="r" b="b" t="t" l="l"/>
            <a:pathLst>
              <a:path h="6087387" w="16220706">
                <a:moveTo>
                  <a:pt x="0" y="0"/>
                </a:moveTo>
                <a:lnTo>
                  <a:pt x="16220706" y="0"/>
                </a:lnTo>
                <a:lnTo>
                  <a:pt x="16220706" y="6087387"/>
                </a:lnTo>
                <a:lnTo>
                  <a:pt x="0" y="6087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28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500" y="540755"/>
            <a:ext cx="15767784" cy="111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16"/>
              </a:lnSpc>
              <a:spcBef>
                <a:spcPct val="0"/>
              </a:spcBef>
            </a:pPr>
            <a:r>
              <a:rPr lang="en-US" b="true" sz="6793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DP Table Construction &amp; Backtracking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19704" y="8997334"/>
            <a:ext cx="11838698" cy="1035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6"/>
              </a:lnSpc>
            </a:pPr>
            <a:r>
              <a:rPr lang="en-US" sz="3133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Values in brackets are part of the optimal backtracking path</a:t>
            </a:r>
          </a:p>
          <a:p>
            <a:pPr algn="l">
              <a:lnSpc>
                <a:spcPts val="413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554162" y="1715599"/>
            <a:ext cx="9259420" cy="69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b="true" sz="4096">
                <a:solidFill>
                  <a:srgbClr val="F145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CASE1: HEALTHY MACTH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2500" y="791472"/>
            <a:ext cx="14207343" cy="132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08"/>
              </a:lnSpc>
              <a:spcBef>
                <a:spcPct val="0"/>
              </a:spcBef>
            </a:pPr>
            <a:r>
              <a:rPr lang="en-US" b="true" sz="8057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Complexity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945509"/>
            <a:ext cx="5863052" cy="3344400"/>
            <a:chOff x="0" y="0"/>
            <a:chExt cx="7817402" cy="4459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060171" y="1140840"/>
              <a:ext cx="3354528" cy="884711"/>
            </a:xfrm>
            <a:custGeom>
              <a:avLst/>
              <a:gdLst/>
              <a:ahLst/>
              <a:cxnLst/>
              <a:rect r="r" b="b" t="t" l="l"/>
              <a:pathLst>
                <a:path h="884711" w="3354528">
                  <a:moveTo>
                    <a:pt x="0" y="0"/>
                  </a:moveTo>
                  <a:lnTo>
                    <a:pt x="3354528" y="0"/>
                  </a:lnTo>
                  <a:lnTo>
                    <a:pt x="3354528" y="884711"/>
                  </a:lnTo>
                  <a:lnTo>
                    <a:pt x="0" y="8847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21468" y="-38100"/>
              <a:ext cx="7595934" cy="786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97574" indent="-398787" lvl="1">
                <a:lnSpc>
                  <a:spcPts val="4876"/>
                </a:lnSpc>
                <a:buFont typeface="Arial"/>
                <a:buChar char="•"/>
              </a:pPr>
              <a:r>
                <a:rPr lang="en-US" b="true" sz="3694">
                  <a:solidFill>
                    <a:srgbClr val="39415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Tim</a:t>
              </a:r>
              <a:r>
                <a:rPr lang="en-US" b="true" sz="3694" u="none">
                  <a:solidFill>
                    <a:srgbClr val="39415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 Complexity: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80006"/>
              <a:ext cx="7612773" cy="800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812920" indent="-406460" lvl="1">
                <a:lnSpc>
                  <a:spcPts val="4970"/>
                </a:lnSpc>
                <a:buFont typeface="Arial"/>
                <a:buChar char="•"/>
              </a:pPr>
              <a:r>
                <a:rPr lang="en-US" b="true" sz="3765">
                  <a:solidFill>
                    <a:srgbClr val="39415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Space </a:t>
              </a:r>
              <a:r>
                <a:rPr lang="en-US" b="true" sz="3765" u="none">
                  <a:solidFill>
                    <a:srgbClr val="39415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Complexity: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2060171" y="3574490"/>
              <a:ext cx="3354528" cy="884711"/>
            </a:xfrm>
            <a:custGeom>
              <a:avLst/>
              <a:gdLst/>
              <a:ahLst/>
              <a:cxnLst/>
              <a:rect r="r" b="b" t="t" l="l"/>
              <a:pathLst>
                <a:path h="884711" w="3354528">
                  <a:moveTo>
                    <a:pt x="0" y="0"/>
                  </a:moveTo>
                  <a:lnTo>
                    <a:pt x="3354528" y="0"/>
                  </a:lnTo>
                  <a:lnTo>
                    <a:pt x="3354528" y="884710"/>
                  </a:lnTo>
                  <a:lnTo>
                    <a:pt x="0" y="884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74069" y="7338365"/>
            <a:ext cx="10632492" cy="47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b="true" sz="2825">
                <a:solidFill>
                  <a:srgbClr val="F145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 BE REDUCED TO O(MIN(N, M)) IF ONLY COST IS NEEDED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813801">
            <a:off x="12403831" y="2171128"/>
            <a:ext cx="4252024" cy="6681752"/>
          </a:xfrm>
          <a:custGeom>
            <a:avLst/>
            <a:gdLst/>
            <a:ahLst/>
            <a:cxnLst/>
            <a:rect r="r" b="b" t="t" l="l"/>
            <a:pathLst>
              <a:path h="6681752" w="4252024">
                <a:moveTo>
                  <a:pt x="0" y="0"/>
                </a:moveTo>
                <a:lnTo>
                  <a:pt x="4252024" y="0"/>
                </a:lnTo>
                <a:lnTo>
                  <a:pt x="4252024" y="6681752"/>
                </a:lnTo>
                <a:lnTo>
                  <a:pt x="0" y="66817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6081" y="396022"/>
            <a:ext cx="4229571" cy="9494956"/>
          </a:xfrm>
          <a:custGeom>
            <a:avLst/>
            <a:gdLst/>
            <a:ahLst/>
            <a:cxnLst/>
            <a:rect r="r" b="b" t="t" l="l"/>
            <a:pathLst>
              <a:path h="9494956" w="4229571">
                <a:moveTo>
                  <a:pt x="0" y="0"/>
                </a:moveTo>
                <a:lnTo>
                  <a:pt x="4229571" y="0"/>
                </a:lnTo>
                <a:lnTo>
                  <a:pt x="4229571" y="9494956"/>
                </a:lnTo>
                <a:lnTo>
                  <a:pt x="0" y="9494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25652" y="5001878"/>
            <a:ext cx="9867187" cy="177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31"/>
              </a:lnSpc>
              <a:spcBef>
                <a:spcPct val="0"/>
              </a:spcBef>
            </a:pPr>
            <a:r>
              <a:rPr lang="en-US" b="true" sz="12614">
                <a:solidFill>
                  <a:srgbClr val="394157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Results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8082" y="2364804"/>
            <a:ext cx="11451124" cy="6541454"/>
          </a:xfrm>
          <a:custGeom>
            <a:avLst/>
            <a:gdLst/>
            <a:ahLst/>
            <a:cxnLst/>
            <a:rect r="r" b="b" t="t" l="l"/>
            <a:pathLst>
              <a:path h="6541454" w="11451124">
                <a:moveTo>
                  <a:pt x="0" y="0"/>
                </a:moveTo>
                <a:lnTo>
                  <a:pt x="11451124" y="0"/>
                </a:lnTo>
                <a:lnTo>
                  <a:pt x="11451124" y="6541454"/>
                </a:lnTo>
                <a:lnTo>
                  <a:pt x="0" y="6541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07966" y="4593812"/>
            <a:ext cx="5040499" cy="2576350"/>
          </a:xfrm>
          <a:custGeom>
            <a:avLst/>
            <a:gdLst/>
            <a:ahLst/>
            <a:cxnLst/>
            <a:rect r="r" b="b" t="t" l="l"/>
            <a:pathLst>
              <a:path h="2576350" w="5040499">
                <a:moveTo>
                  <a:pt x="0" y="0"/>
                </a:moveTo>
                <a:lnTo>
                  <a:pt x="5040499" y="0"/>
                </a:lnTo>
                <a:lnTo>
                  <a:pt x="5040499" y="2576350"/>
                </a:lnTo>
                <a:lnTo>
                  <a:pt x="0" y="257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467" t="-20794" r="-10704" b="-5954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500" y="531230"/>
            <a:ext cx="13648496" cy="127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34"/>
              </a:lnSpc>
              <a:spcBef>
                <a:spcPct val="0"/>
              </a:spcBef>
            </a:pPr>
            <a:r>
              <a:rPr lang="en-US" b="true" sz="7740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Experimental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769976" y="1534445"/>
            <a:ext cx="9259420" cy="69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b="true" sz="4096">
                <a:solidFill>
                  <a:srgbClr val="F145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CASE1: HEALTHY MACTH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98113" y="4427729"/>
            <a:ext cx="4376152" cy="3054314"/>
          </a:xfrm>
          <a:custGeom>
            <a:avLst/>
            <a:gdLst/>
            <a:ahLst/>
            <a:cxnLst/>
            <a:rect r="r" b="b" t="t" l="l"/>
            <a:pathLst>
              <a:path h="3054314" w="4376152">
                <a:moveTo>
                  <a:pt x="0" y="0"/>
                </a:moveTo>
                <a:lnTo>
                  <a:pt x="4376153" y="0"/>
                </a:lnTo>
                <a:lnTo>
                  <a:pt x="4376153" y="3054315"/>
                </a:lnTo>
                <a:lnTo>
                  <a:pt x="0" y="3054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03" t="0" r="0" b="-229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7955" y="2748508"/>
            <a:ext cx="10881010" cy="6651017"/>
          </a:xfrm>
          <a:custGeom>
            <a:avLst/>
            <a:gdLst/>
            <a:ahLst/>
            <a:cxnLst/>
            <a:rect r="r" b="b" t="t" l="l"/>
            <a:pathLst>
              <a:path h="6651017" w="10881010">
                <a:moveTo>
                  <a:pt x="0" y="0"/>
                </a:moveTo>
                <a:lnTo>
                  <a:pt x="10881010" y="0"/>
                </a:lnTo>
                <a:lnTo>
                  <a:pt x="10881010" y="6651017"/>
                </a:lnTo>
                <a:lnTo>
                  <a:pt x="0" y="6651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500" y="531230"/>
            <a:ext cx="13648496" cy="127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34"/>
              </a:lnSpc>
              <a:spcBef>
                <a:spcPct val="0"/>
              </a:spcBef>
            </a:pPr>
            <a:r>
              <a:rPr lang="en-US" b="true" sz="7740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Experimental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111682" y="1715599"/>
            <a:ext cx="9259420" cy="69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b="true" sz="4096">
                <a:solidFill>
                  <a:srgbClr val="F145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CASE2: SLOW PATIENT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16189" y="4231279"/>
            <a:ext cx="4381250" cy="3025579"/>
          </a:xfrm>
          <a:custGeom>
            <a:avLst/>
            <a:gdLst/>
            <a:ahLst/>
            <a:cxnLst/>
            <a:rect r="r" b="b" t="t" l="l"/>
            <a:pathLst>
              <a:path h="3025579" w="4381250">
                <a:moveTo>
                  <a:pt x="0" y="0"/>
                </a:moveTo>
                <a:lnTo>
                  <a:pt x="4381250" y="0"/>
                </a:lnTo>
                <a:lnTo>
                  <a:pt x="4381250" y="3025578"/>
                </a:lnTo>
                <a:lnTo>
                  <a:pt x="0" y="3025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50" t="0" r="-1026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8237" y="2649212"/>
            <a:ext cx="11588873" cy="6880893"/>
          </a:xfrm>
          <a:custGeom>
            <a:avLst/>
            <a:gdLst/>
            <a:ahLst/>
            <a:cxnLst/>
            <a:rect r="r" b="b" t="t" l="l"/>
            <a:pathLst>
              <a:path h="6880893" w="11588873">
                <a:moveTo>
                  <a:pt x="0" y="0"/>
                </a:moveTo>
                <a:lnTo>
                  <a:pt x="11588873" y="0"/>
                </a:lnTo>
                <a:lnTo>
                  <a:pt x="11588873" y="6880893"/>
                </a:lnTo>
                <a:lnTo>
                  <a:pt x="0" y="6880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500" y="531230"/>
            <a:ext cx="13648496" cy="127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34"/>
              </a:lnSpc>
              <a:spcBef>
                <a:spcPct val="0"/>
              </a:spcBef>
            </a:pPr>
            <a:r>
              <a:rPr lang="en-US" b="true" sz="7740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Experimental 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698038" y="1832498"/>
            <a:ext cx="9259420" cy="69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b="true" sz="4096">
                <a:solidFill>
                  <a:srgbClr val="F145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CASE3: SEVERE ASYMETERY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07816" y="1524628"/>
            <a:ext cx="14472368" cy="77336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60949"/>
            <a:ext cx="11050834" cy="102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95"/>
              </a:lnSpc>
              <a:spcBef>
                <a:spcPct val="0"/>
              </a:spcBef>
            </a:pPr>
            <a:r>
              <a:rPr lang="en-US" b="true" sz="6267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Live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3889" y="3885906"/>
            <a:ext cx="7618260" cy="4653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Why DP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How the Algorithm Works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Challenges </a:t>
            </a:r>
          </a:p>
          <a:p>
            <a:pPr algn="l" marL="863599" indent="-431800" lvl="1">
              <a:lnSpc>
                <a:spcPts val="5279"/>
              </a:lnSpc>
              <a:buFont typeface="Arial"/>
              <a:buChar char="•"/>
            </a:pPr>
            <a:r>
              <a:rPr lang="en-US" sz="3999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3889" y="2245057"/>
            <a:ext cx="6988802" cy="192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356"/>
              </a:lnSpc>
            </a:pPr>
            <a:r>
              <a:rPr lang="en-US" b="true" sz="12600">
                <a:solidFill>
                  <a:srgbClr val="394157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Summary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1561363" y="2077096"/>
            <a:ext cx="5697937" cy="6132808"/>
          </a:xfrm>
          <a:custGeom>
            <a:avLst/>
            <a:gdLst/>
            <a:ahLst/>
            <a:cxnLst/>
            <a:rect r="r" b="b" t="t" l="l"/>
            <a:pathLst>
              <a:path h="6132808" w="5697937">
                <a:moveTo>
                  <a:pt x="5697937" y="0"/>
                </a:moveTo>
                <a:lnTo>
                  <a:pt x="0" y="0"/>
                </a:lnTo>
                <a:lnTo>
                  <a:pt x="0" y="6132808"/>
                </a:lnTo>
                <a:lnTo>
                  <a:pt x="5697937" y="6132808"/>
                </a:lnTo>
                <a:lnTo>
                  <a:pt x="56979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17259" y="3367949"/>
            <a:ext cx="11177495" cy="177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31"/>
              </a:lnSpc>
              <a:spcBef>
                <a:spcPct val="0"/>
              </a:spcBef>
            </a:pPr>
            <a:r>
              <a:rPr lang="en-US" b="true" sz="12614">
                <a:solidFill>
                  <a:srgbClr val="394157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Challenges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753164">
            <a:off x="-1049793" y="3836034"/>
            <a:ext cx="7516776" cy="17225944"/>
          </a:xfrm>
          <a:custGeom>
            <a:avLst/>
            <a:gdLst/>
            <a:ahLst/>
            <a:cxnLst/>
            <a:rect r="r" b="b" t="t" l="l"/>
            <a:pathLst>
              <a:path h="17225944" w="7516776">
                <a:moveTo>
                  <a:pt x="0" y="0"/>
                </a:moveTo>
                <a:lnTo>
                  <a:pt x="7516775" y="0"/>
                </a:lnTo>
                <a:lnTo>
                  <a:pt x="7516775" y="17225944"/>
                </a:lnTo>
                <a:lnTo>
                  <a:pt x="0" y="1722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1486" y="1968268"/>
            <a:ext cx="8318267" cy="2253989"/>
            <a:chOff x="0" y="0"/>
            <a:chExt cx="11091023" cy="300531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091023" cy="3005319"/>
              <a:chOff x="0" y="0"/>
              <a:chExt cx="2265718" cy="61393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265718" cy="613938"/>
              </a:xfrm>
              <a:custGeom>
                <a:avLst/>
                <a:gdLst/>
                <a:ahLst/>
                <a:cxnLst/>
                <a:rect r="r" b="b" t="t" l="l"/>
                <a:pathLst>
                  <a:path h="613938" w="2265718">
                    <a:moveTo>
                      <a:pt x="45897" y="0"/>
                    </a:moveTo>
                    <a:lnTo>
                      <a:pt x="2219821" y="0"/>
                    </a:lnTo>
                    <a:cubicBezTo>
                      <a:pt x="2245169" y="0"/>
                      <a:pt x="2265718" y="20549"/>
                      <a:pt x="2265718" y="45897"/>
                    </a:cubicBezTo>
                    <a:lnTo>
                      <a:pt x="2265718" y="568041"/>
                    </a:lnTo>
                    <a:cubicBezTo>
                      <a:pt x="2265718" y="593390"/>
                      <a:pt x="2245169" y="613938"/>
                      <a:pt x="2219821" y="613938"/>
                    </a:cubicBezTo>
                    <a:lnTo>
                      <a:pt x="45897" y="613938"/>
                    </a:lnTo>
                    <a:cubicBezTo>
                      <a:pt x="20549" y="613938"/>
                      <a:pt x="0" y="593390"/>
                      <a:pt x="0" y="568041"/>
                    </a:cubicBezTo>
                    <a:lnTo>
                      <a:pt x="0" y="45897"/>
                    </a:lnTo>
                    <a:cubicBezTo>
                      <a:pt x="0" y="20549"/>
                      <a:pt x="20549" y="0"/>
                      <a:pt x="45897" y="0"/>
                    </a:cubicBezTo>
                    <a:close/>
                  </a:path>
                </a:pathLst>
              </a:custGeom>
              <a:solidFill>
                <a:srgbClr val="BDBFC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265718" cy="6520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486790" y="428575"/>
              <a:ext cx="9719825" cy="2576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4047" indent="-257024" lvl="1">
                <a:lnSpc>
                  <a:spcPts val="3142"/>
                </a:lnSpc>
                <a:buAutoNum type="arabicPeriod" startAt="1"/>
              </a:pPr>
              <a:r>
                <a:rPr lang="en-US" b="true" sz="2380">
                  <a:solidFill>
                    <a:srgbClr val="39415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Hi</a:t>
              </a:r>
              <a:r>
                <a:rPr lang="en-US" b="true" sz="2380" u="none">
                  <a:solidFill>
                    <a:srgbClr val="39415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gh Sensitivity to Noise (The "Outlier" Trap)</a:t>
              </a:r>
            </a:p>
            <a:p>
              <a:pPr algn="l" marL="1028094" indent="-342698" lvl="2">
                <a:lnSpc>
                  <a:spcPts val="3142"/>
                </a:lnSpc>
                <a:buFont typeface="Arial"/>
                <a:buChar char="⚬"/>
              </a:pPr>
              <a:r>
                <a:rPr lang="en-US" sz="2380" u="none">
                  <a:solidFill>
                    <a:srgbClr val="394157"/>
                  </a:solidFill>
                  <a:latin typeface="Open Sans"/>
                  <a:ea typeface="Open Sans"/>
                  <a:cs typeface="Open Sans"/>
                  <a:sym typeface="Open Sans"/>
                </a:rPr>
                <a:t>Accelerometers are incredibly noisy. A simple bump of the sensor or a loose strap creates a "spike" in the data.</a:t>
              </a:r>
            </a:p>
            <a:p>
              <a:pPr algn="l">
                <a:lnSpc>
                  <a:spcPts val="314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30614" y="3850550"/>
            <a:ext cx="8137104" cy="2585900"/>
            <a:chOff x="0" y="0"/>
            <a:chExt cx="10849472" cy="344786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849472" cy="3447866"/>
              <a:chOff x="0" y="0"/>
              <a:chExt cx="2265718" cy="72002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65718" cy="720025"/>
              </a:xfrm>
              <a:custGeom>
                <a:avLst/>
                <a:gdLst/>
                <a:ahLst/>
                <a:cxnLst/>
                <a:rect r="r" b="b" t="t" l="l"/>
                <a:pathLst>
                  <a:path h="720025" w="2265718">
                    <a:moveTo>
                      <a:pt x="45897" y="0"/>
                    </a:moveTo>
                    <a:lnTo>
                      <a:pt x="2219821" y="0"/>
                    </a:lnTo>
                    <a:cubicBezTo>
                      <a:pt x="2245169" y="0"/>
                      <a:pt x="2265718" y="20549"/>
                      <a:pt x="2265718" y="45897"/>
                    </a:cubicBezTo>
                    <a:lnTo>
                      <a:pt x="2265718" y="674128"/>
                    </a:lnTo>
                    <a:cubicBezTo>
                      <a:pt x="2265718" y="699476"/>
                      <a:pt x="2245169" y="720025"/>
                      <a:pt x="2219821" y="720025"/>
                    </a:cubicBezTo>
                    <a:lnTo>
                      <a:pt x="45897" y="720025"/>
                    </a:lnTo>
                    <a:cubicBezTo>
                      <a:pt x="20549" y="720025"/>
                      <a:pt x="0" y="699476"/>
                      <a:pt x="0" y="674128"/>
                    </a:cubicBezTo>
                    <a:lnTo>
                      <a:pt x="0" y="45897"/>
                    </a:lnTo>
                    <a:cubicBezTo>
                      <a:pt x="0" y="20549"/>
                      <a:pt x="20549" y="0"/>
                      <a:pt x="45897" y="0"/>
                    </a:cubicBezTo>
                    <a:close/>
                  </a:path>
                </a:pathLst>
              </a:custGeom>
              <a:solidFill>
                <a:srgbClr val="BDBFC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265718" cy="75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70667" y="418619"/>
              <a:ext cx="9508137" cy="3029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02852" indent="-251426" lvl="1">
                <a:lnSpc>
                  <a:spcPts val="3074"/>
                </a:lnSpc>
                <a:buAutoNum type="arabicPeriod" startAt="1"/>
              </a:pPr>
              <a:r>
                <a:rPr lang="en-US" b="true" sz="2329">
                  <a:solidFill>
                    <a:srgbClr val="39415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</a:t>
              </a:r>
              <a:r>
                <a:rPr lang="en-US" b="true" sz="2329" u="none">
                  <a:solidFill>
                    <a:srgbClr val="39415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he "Endpoint" Constraint</a:t>
              </a:r>
            </a:p>
            <a:p>
              <a:pPr algn="l" marL="1005703" indent="-335234" lvl="2">
                <a:lnSpc>
                  <a:spcPts val="3074"/>
                </a:lnSpc>
                <a:buFont typeface="Arial"/>
                <a:buChar char="⚬"/>
              </a:pPr>
              <a:r>
                <a:rPr lang="en-US" sz="2329" u="none">
                  <a:solidFill>
                    <a:srgbClr val="394157"/>
                  </a:solidFill>
                  <a:latin typeface="Open Sans"/>
                  <a:ea typeface="Open Sans"/>
                  <a:cs typeface="Open Sans"/>
                  <a:sym typeface="Open Sans"/>
                </a:rPr>
                <a:t>Standard DTW assumes the sequences start and end at the same phase (e.g., both start at a heel strike).</a:t>
              </a:r>
            </a:p>
            <a:p>
              <a:pPr algn="l">
                <a:lnSpc>
                  <a:spcPts val="3074"/>
                </a:lnSpc>
              </a:pPr>
            </a:p>
            <a:p>
              <a:pPr algn="l">
                <a:lnSpc>
                  <a:spcPts val="307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2649" y="6070346"/>
            <a:ext cx="8137104" cy="2585900"/>
            <a:chOff x="0" y="0"/>
            <a:chExt cx="10849472" cy="344786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0849472" cy="3447866"/>
              <a:chOff x="0" y="0"/>
              <a:chExt cx="2265718" cy="72002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265718" cy="720025"/>
              </a:xfrm>
              <a:custGeom>
                <a:avLst/>
                <a:gdLst/>
                <a:ahLst/>
                <a:cxnLst/>
                <a:rect r="r" b="b" t="t" l="l"/>
                <a:pathLst>
                  <a:path h="720025" w="2265718">
                    <a:moveTo>
                      <a:pt x="45897" y="0"/>
                    </a:moveTo>
                    <a:lnTo>
                      <a:pt x="2219821" y="0"/>
                    </a:lnTo>
                    <a:cubicBezTo>
                      <a:pt x="2245169" y="0"/>
                      <a:pt x="2265718" y="20549"/>
                      <a:pt x="2265718" y="45897"/>
                    </a:cubicBezTo>
                    <a:lnTo>
                      <a:pt x="2265718" y="674128"/>
                    </a:lnTo>
                    <a:cubicBezTo>
                      <a:pt x="2265718" y="699476"/>
                      <a:pt x="2245169" y="720025"/>
                      <a:pt x="2219821" y="720025"/>
                    </a:cubicBezTo>
                    <a:lnTo>
                      <a:pt x="45897" y="720025"/>
                    </a:lnTo>
                    <a:cubicBezTo>
                      <a:pt x="20549" y="720025"/>
                      <a:pt x="0" y="699476"/>
                      <a:pt x="0" y="674128"/>
                    </a:cubicBezTo>
                    <a:lnTo>
                      <a:pt x="0" y="45897"/>
                    </a:lnTo>
                    <a:cubicBezTo>
                      <a:pt x="0" y="20549"/>
                      <a:pt x="20549" y="0"/>
                      <a:pt x="45897" y="0"/>
                    </a:cubicBezTo>
                    <a:close/>
                  </a:path>
                </a:pathLst>
              </a:custGeom>
              <a:solidFill>
                <a:srgbClr val="BDBFC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2265718" cy="7581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70667" y="418619"/>
              <a:ext cx="9508137" cy="3029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4"/>
                </a:lnSpc>
              </a:pPr>
              <a:r>
                <a:rPr lang="en-US" b="true" sz="2329">
                  <a:solidFill>
                    <a:srgbClr val="39415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  <a:r>
                <a:rPr lang="en-US" sz="2329">
                  <a:solidFill>
                    <a:srgbClr val="394157"/>
                  </a:solidFill>
                  <a:latin typeface="Open Sans"/>
                  <a:ea typeface="Open Sans"/>
                  <a:cs typeface="Open Sans"/>
                  <a:sym typeface="Open Sans"/>
                </a:rPr>
                <a:t>3. </a:t>
              </a:r>
              <a:r>
                <a:rPr lang="en-US" b="true" sz="2329" u="none">
                  <a:solidFill>
                    <a:srgbClr val="394157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Computational Complexity</a:t>
              </a:r>
            </a:p>
            <a:p>
              <a:pPr algn="l" marL="1005703" indent="-335234" lvl="2">
                <a:lnSpc>
                  <a:spcPts val="3074"/>
                </a:lnSpc>
                <a:buFont typeface="Arial"/>
                <a:buChar char="⚬"/>
              </a:pPr>
              <a:r>
                <a:rPr lang="en-US" sz="2329" u="none">
                  <a:solidFill>
                    <a:srgbClr val="394157"/>
                  </a:solidFill>
                  <a:latin typeface="Open Sans"/>
                  <a:ea typeface="Open Sans"/>
                  <a:cs typeface="Open Sans"/>
                  <a:sym typeface="Open Sans"/>
                </a:rPr>
                <a:t>While fine for one stride, if you want to analyze a 10-minute walk at 100Hz, you have 60,000 points. A 60k x 60k matrix will crash a standard computer's memory.</a:t>
              </a:r>
            </a:p>
            <a:p>
              <a:pPr algn="l">
                <a:lnSpc>
                  <a:spcPts val="3074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2500" y="531230"/>
            <a:ext cx="13648496" cy="127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34"/>
              </a:lnSpc>
              <a:spcBef>
                <a:spcPct val="0"/>
              </a:spcBef>
            </a:pPr>
            <a:r>
              <a:rPr lang="en-US" b="true" sz="7740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4901" y="2628700"/>
            <a:ext cx="13477219" cy="537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5193" indent="-317596" lvl="1">
              <a:lnSpc>
                <a:spcPts val="3883"/>
              </a:lnSpc>
              <a:buFont typeface="Arial"/>
              <a:buChar char="•"/>
            </a:pPr>
            <a:r>
              <a:rPr lang="en-US" sz="2942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We presented a Dynamic Programm</a:t>
            </a:r>
            <a:r>
              <a:rPr lang="en-US" sz="2942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ing–based system for gait analysis in rehabilitation.</a:t>
            </a:r>
          </a:p>
          <a:p>
            <a:pPr algn="l" marL="635193" indent="-317596" lvl="1">
              <a:lnSpc>
                <a:spcPts val="3883"/>
              </a:lnSpc>
              <a:buFont typeface="Arial"/>
              <a:buChar char="•"/>
            </a:pPr>
            <a:r>
              <a:rPr lang="en-US" sz="2942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Dynamic Time Warping enables accurate comparison of gait patterns despite walking speed variations.</a:t>
            </a:r>
          </a:p>
          <a:p>
            <a:pPr algn="l" marL="635193" indent="-317596" lvl="1">
              <a:lnSpc>
                <a:spcPts val="3883"/>
              </a:lnSpc>
              <a:buFont typeface="Arial"/>
              <a:buChar char="•"/>
            </a:pPr>
            <a:r>
              <a:rPr lang="en-US" sz="2942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The DP formulation guarantees an optimal non-linear alignment between patient and healthy signals.</a:t>
            </a:r>
          </a:p>
          <a:p>
            <a:pPr algn="l" marL="635193" indent="-317596" lvl="1">
              <a:lnSpc>
                <a:spcPts val="3883"/>
              </a:lnSpc>
              <a:buFont typeface="Arial"/>
              <a:buChar char="•"/>
            </a:pPr>
            <a:r>
              <a:rPr lang="en-US" sz="2942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Experimental results show that DTW produces low similarity scores for biomechanically similar gaits, even when temporal distortions exist.</a:t>
            </a:r>
          </a:p>
          <a:p>
            <a:pPr algn="l" marL="635193" indent="-317596" lvl="1">
              <a:lnSpc>
                <a:spcPts val="3883"/>
              </a:lnSpc>
              <a:buFont typeface="Arial"/>
              <a:buChar char="•"/>
            </a:pPr>
            <a:r>
              <a:rPr lang="en-US" sz="2942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This approach demonstrates how algorithmic techniques can solve real-world biomedical signal analysis problems.</a:t>
            </a:r>
          </a:p>
          <a:p>
            <a:pPr algn="l">
              <a:lnSpc>
                <a:spcPts val="3883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2352529">
            <a:off x="14601630" y="7183927"/>
            <a:ext cx="1985201" cy="2153571"/>
          </a:xfrm>
          <a:custGeom>
            <a:avLst/>
            <a:gdLst/>
            <a:ahLst/>
            <a:cxnLst/>
            <a:rect r="r" b="b" t="t" l="l"/>
            <a:pathLst>
              <a:path h="2153571" w="1985201">
                <a:moveTo>
                  <a:pt x="0" y="0"/>
                </a:moveTo>
                <a:lnTo>
                  <a:pt x="1985201" y="0"/>
                </a:lnTo>
                <a:lnTo>
                  <a:pt x="1985201" y="2153572"/>
                </a:lnTo>
                <a:lnTo>
                  <a:pt x="0" y="215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058612" y="4140916"/>
            <a:ext cx="1593196" cy="2005167"/>
          </a:xfrm>
          <a:custGeom>
            <a:avLst/>
            <a:gdLst/>
            <a:ahLst/>
            <a:cxnLst/>
            <a:rect r="r" b="b" t="t" l="l"/>
            <a:pathLst>
              <a:path h="2005167" w="1593196">
                <a:moveTo>
                  <a:pt x="1593196" y="0"/>
                </a:moveTo>
                <a:lnTo>
                  <a:pt x="0" y="0"/>
                </a:lnTo>
                <a:lnTo>
                  <a:pt x="0" y="2005168"/>
                </a:lnTo>
                <a:lnTo>
                  <a:pt x="1593196" y="2005168"/>
                </a:lnTo>
                <a:lnTo>
                  <a:pt x="15931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15344" y="1026227"/>
            <a:ext cx="1143268" cy="2175770"/>
          </a:xfrm>
          <a:custGeom>
            <a:avLst/>
            <a:gdLst/>
            <a:ahLst/>
            <a:cxnLst/>
            <a:rect r="r" b="b" t="t" l="l"/>
            <a:pathLst>
              <a:path h="2175770" w="1143268">
                <a:moveTo>
                  <a:pt x="0" y="0"/>
                </a:moveTo>
                <a:lnTo>
                  <a:pt x="1143268" y="0"/>
                </a:lnTo>
                <a:lnTo>
                  <a:pt x="1143268" y="2175769"/>
                </a:lnTo>
                <a:lnTo>
                  <a:pt x="0" y="2175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2500" y="531230"/>
            <a:ext cx="13648496" cy="127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34"/>
              </a:lnSpc>
              <a:spcBef>
                <a:spcPct val="0"/>
              </a:spcBef>
            </a:pPr>
            <a:r>
              <a:rPr lang="en-US" b="true" sz="7740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References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9239" y="2892477"/>
            <a:ext cx="17163257" cy="503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8"/>
              </a:lnSpc>
            </a:pPr>
            <a:r>
              <a:rPr lang="en-US" sz="3059">
                <a:solidFill>
                  <a:srgbClr val="394157"/>
                </a:solidFill>
                <a:latin typeface="CMU Serif"/>
                <a:ea typeface="CMU Serif"/>
                <a:cs typeface="CMU Serif"/>
                <a:sym typeface="CMU Serif"/>
              </a:rPr>
              <a:t>[1] F. Massaad, T. M. Lejeune, and C. Detrembleur, “The up and down bobbing of human walking: A compromise between muscle work and efficiency,” Journal of Physiology, vol. 582, no. 2, pp. 789–799, Jul. 2020, doi: 10.1113/jphysiol.2020.127969.</a:t>
            </a:r>
          </a:p>
          <a:p>
            <a:pPr algn="l">
              <a:lnSpc>
                <a:spcPts val="4038"/>
              </a:lnSpc>
            </a:pPr>
          </a:p>
          <a:p>
            <a:pPr algn="l">
              <a:lnSpc>
                <a:spcPts val="4038"/>
              </a:lnSpc>
            </a:pPr>
            <a:r>
              <a:rPr lang="en-US" sz="3059">
                <a:solidFill>
                  <a:srgbClr val="394157"/>
                </a:solidFill>
                <a:latin typeface="CMU Serif"/>
                <a:ea typeface="CMU Serif"/>
                <a:cs typeface="CMU Serif"/>
                <a:sym typeface="CMU Serif"/>
              </a:rPr>
              <a:t>[2] H. S. Lee, “Application of dynamic time warping algorithm for pattern similarity of gait,” Journal of Exercise Rehabilitation, vol. 15, no. 4, pp. 526–530, 2019, doi: 10.12965/jer.1938384.192.</a:t>
            </a:r>
          </a:p>
          <a:p>
            <a:pPr algn="l">
              <a:lnSpc>
                <a:spcPts val="4038"/>
              </a:lnSpc>
            </a:pPr>
          </a:p>
          <a:p>
            <a:pPr algn="l">
              <a:lnSpc>
                <a:spcPts val="4038"/>
              </a:lnSpc>
            </a:pPr>
            <a:r>
              <a:rPr lang="en-US" sz="3059">
                <a:solidFill>
                  <a:srgbClr val="394157"/>
                </a:solidFill>
                <a:latin typeface="CMU Serif"/>
                <a:ea typeface="CMU Serif"/>
                <a:cs typeface="CMU Serif"/>
                <a:sym typeface="CMU Serif"/>
              </a:rPr>
              <a:t>[3] W. Pirker and R. Katzenschlager, “Gait disorders in adults and the elderly: A clinical guide,” Wiener Klinische Wochenschrift, vol. 129, no. 3–4. Springer-Verlag Wien, pp. 81–95, Feb. 01, 2017. doi: 10.1007/s00508-016-1096-4.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99740" y="2753131"/>
            <a:ext cx="8267506" cy="7864465"/>
          </a:xfrm>
          <a:custGeom>
            <a:avLst/>
            <a:gdLst/>
            <a:ahLst/>
            <a:cxnLst/>
            <a:rect r="r" b="b" t="t" l="l"/>
            <a:pathLst>
              <a:path h="7864465" w="8267506">
                <a:moveTo>
                  <a:pt x="0" y="0"/>
                </a:moveTo>
                <a:lnTo>
                  <a:pt x="8267506" y="0"/>
                </a:lnTo>
                <a:lnTo>
                  <a:pt x="8267506" y="7864466"/>
                </a:lnTo>
                <a:lnTo>
                  <a:pt x="0" y="7864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69157"/>
            <a:ext cx="9028897" cy="474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31"/>
              </a:lnSpc>
              <a:spcBef>
                <a:spcPct val="0"/>
              </a:spcBef>
            </a:pPr>
            <a:r>
              <a:rPr lang="en-US" b="true" sz="12614">
                <a:solidFill>
                  <a:srgbClr val="394157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Thanks for your attention!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9413" y="1978440"/>
            <a:ext cx="8493881" cy="8308560"/>
          </a:xfrm>
          <a:custGeom>
            <a:avLst/>
            <a:gdLst/>
            <a:ahLst/>
            <a:cxnLst/>
            <a:rect r="r" b="b" t="t" l="l"/>
            <a:pathLst>
              <a:path h="8308560" w="8493881">
                <a:moveTo>
                  <a:pt x="0" y="0"/>
                </a:moveTo>
                <a:lnTo>
                  <a:pt x="8493881" y="0"/>
                </a:lnTo>
                <a:lnTo>
                  <a:pt x="8493881" y="8308560"/>
                </a:lnTo>
                <a:lnTo>
                  <a:pt x="0" y="8308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17259" y="3367922"/>
            <a:ext cx="11177495" cy="177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31"/>
              </a:lnSpc>
              <a:spcBef>
                <a:spcPct val="0"/>
              </a:spcBef>
            </a:pPr>
            <a:r>
              <a:rPr lang="en-US" b="true" sz="12614">
                <a:solidFill>
                  <a:srgbClr val="394157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010064" y="2215731"/>
            <a:ext cx="4097495" cy="7042569"/>
          </a:xfrm>
          <a:custGeom>
            <a:avLst/>
            <a:gdLst/>
            <a:ahLst/>
            <a:cxnLst/>
            <a:rect r="r" b="b" t="t" l="l"/>
            <a:pathLst>
              <a:path h="7042569" w="4097495">
                <a:moveTo>
                  <a:pt x="4097494" y="0"/>
                </a:moveTo>
                <a:lnTo>
                  <a:pt x="0" y="0"/>
                </a:lnTo>
                <a:lnTo>
                  <a:pt x="0" y="7042569"/>
                </a:lnTo>
                <a:lnTo>
                  <a:pt x="4097494" y="7042569"/>
                </a:lnTo>
                <a:lnTo>
                  <a:pt x="40974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87156"/>
            <a:ext cx="9258078" cy="4776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0659" indent="-310329" lvl="1">
              <a:lnSpc>
                <a:spcPts val="3794"/>
              </a:lnSpc>
              <a:buFont typeface="Arial"/>
              <a:buChar char="•"/>
            </a:pPr>
            <a:r>
              <a:rPr lang="en-US" sz="2874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Gai</a:t>
            </a:r>
            <a:r>
              <a:rPr lang="en-US" sz="2874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t analysis is a key tool in physical therapy and rehabilitation</a:t>
            </a:r>
          </a:p>
          <a:p>
            <a:pPr algn="l" marL="620659" indent="-310329" lvl="1">
              <a:lnSpc>
                <a:spcPts val="3794"/>
              </a:lnSpc>
              <a:buFont typeface="Arial"/>
              <a:buChar char="•"/>
            </a:pPr>
            <a:r>
              <a:rPr lang="en-US" sz="2874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Used to assess recovery after stroke, injury, or neurological disorders</a:t>
            </a:r>
          </a:p>
          <a:p>
            <a:pPr algn="l" marL="620659" indent="-310329" lvl="1">
              <a:lnSpc>
                <a:spcPts val="3794"/>
              </a:lnSpc>
              <a:buFont typeface="Arial"/>
              <a:buChar char="•"/>
            </a:pPr>
            <a:r>
              <a:rPr lang="en-US" sz="2874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Modern systems rely on sensor-based time-series data (accelerometers, IMUs, motion capture, cameras)</a:t>
            </a:r>
          </a:p>
          <a:p>
            <a:pPr algn="l" marL="620659" indent="-310329" lvl="1">
              <a:lnSpc>
                <a:spcPts val="3794"/>
              </a:lnSpc>
              <a:buFont typeface="Arial"/>
              <a:buChar char="•"/>
            </a:pPr>
            <a:r>
              <a:rPr lang="en-US" sz="2874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A major challenge is comparing patient gait to a healthy reference</a:t>
            </a:r>
          </a:p>
          <a:p>
            <a:pPr algn="l">
              <a:lnSpc>
                <a:spcPts val="379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995521"/>
            <a:ext cx="13666415" cy="150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0"/>
              </a:lnSpc>
            </a:pPr>
            <a:r>
              <a:rPr lang="en-US" b="true" sz="2922">
                <a:solidFill>
                  <a:srgbClr val="F145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HOWEVER, COMPARING GAIT SIGNALS IS NOT STRAIGHTFORWARD, ESPECIALLY WHEN PATIENTS WALK AT DIFFERENT SPEEDS OR THE SIGNAL HAS NOISE.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6808" y="942975"/>
            <a:ext cx="13126880" cy="107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65"/>
              </a:lnSpc>
            </a:pPr>
            <a:r>
              <a:rPr lang="en-US" b="true" sz="6495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Gait Analysis in Rehabilitation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49642" y="2143561"/>
            <a:ext cx="6154401" cy="1196795"/>
            <a:chOff x="0" y="0"/>
            <a:chExt cx="8205869" cy="159572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3721381" y="832621"/>
              <a:ext cx="763107" cy="763107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1454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8205869" cy="643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11"/>
                </a:lnSpc>
              </a:pPr>
              <a:r>
                <a:rPr lang="en-US" b="true" sz="2936">
                  <a:solidFill>
                    <a:srgbClr val="F1454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PROBLEM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0334" y="6547669"/>
            <a:ext cx="7688853" cy="2710631"/>
          </a:xfrm>
          <a:custGeom>
            <a:avLst/>
            <a:gdLst/>
            <a:ahLst/>
            <a:cxnLst/>
            <a:rect r="r" b="b" t="t" l="l"/>
            <a:pathLst>
              <a:path h="2710631" w="7688853">
                <a:moveTo>
                  <a:pt x="0" y="0"/>
                </a:moveTo>
                <a:lnTo>
                  <a:pt x="7688852" y="0"/>
                </a:lnTo>
                <a:lnTo>
                  <a:pt x="7688852" y="2710631"/>
                </a:lnTo>
                <a:lnTo>
                  <a:pt x="0" y="2710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3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56882" y="6547669"/>
            <a:ext cx="7661094" cy="2634104"/>
          </a:xfrm>
          <a:custGeom>
            <a:avLst/>
            <a:gdLst/>
            <a:ahLst/>
            <a:cxnLst/>
            <a:rect r="r" b="b" t="t" l="l"/>
            <a:pathLst>
              <a:path h="2634104" w="7661094">
                <a:moveTo>
                  <a:pt x="0" y="0"/>
                </a:moveTo>
                <a:lnTo>
                  <a:pt x="7661094" y="0"/>
                </a:lnTo>
                <a:lnTo>
                  <a:pt x="7661094" y="2634104"/>
                </a:lnTo>
                <a:lnTo>
                  <a:pt x="0" y="2634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571665">
            <a:off x="2373318" y="4702091"/>
            <a:ext cx="1712719" cy="483843"/>
          </a:xfrm>
          <a:custGeom>
            <a:avLst/>
            <a:gdLst/>
            <a:ahLst/>
            <a:cxnLst/>
            <a:rect r="r" b="b" t="t" l="l"/>
            <a:pathLst>
              <a:path h="483843" w="1712719">
                <a:moveTo>
                  <a:pt x="0" y="0"/>
                </a:moveTo>
                <a:lnTo>
                  <a:pt x="1712719" y="0"/>
                </a:lnTo>
                <a:lnTo>
                  <a:pt x="1712719" y="483843"/>
                </a:lnTo>
                <a:lnTo>
                  <a:pt x="0" y="483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59807"/>
            <a:ext cx="10282571" cy="144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83"/>
              </a:lnSpc>
            </a:pPr>
            <a:r>
              <a:rPr lang="en-US" b="true" sz="8799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Problem Definition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5571665">
            <a:off x="12931070" y="4702091"/>
            <a:ext cx="1712719" cy="483843"/>
          </a:xfrm>
          <a:custGeom>
            <a:avLst/>
            <a:gdLst/>
            <a:ahLst/>
            <a:cxnLst/>
            <a:rect r="r" b="b" t="t" l="l"/>
            <a:pathLst>
              <a:path h="483843" w="1712719">
                <a:moveTo>
                  <a:pt x="0" y="483843"/>
                </a:moveTo>
                <a:lnTo>
                  <a:pt x="1712718" y="483843"/>
                </a:lnTo>
                <a:lnTo>
                  <a:pt x="1712718" y="0"/>
                </a:lnTo>
                <a:lnTo>
                  <a:pt x="0" y="0"/>
                </a:lnTo>
                <a:lnTo>
                  <a:pt x="0" y="48384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02900" y="9229725"/>
            <a:ext cx="4834991" cy="63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6"/>
              </a:lnSpc>
            </a:pPr>
            <a:r>
              <a:rPr lang="en-US" sz="18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healthy signal but merely walking slower/noise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69934" y="9153198"/>
            <a:ext cx="4834991" cy="30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6"/>
              </a:lnSpc>
            </a:pPr>
            <a:r>
              <a:rPr lang="en-US" sz="18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healthy signal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29678" y="1663257"/>
            <a:ext cx="10923826" cy="224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2330" indent="-366165" lvl="1">
              <a:lnSpc>
                <a:spcPts val="4477"/>
              </a:lnSpc>
              <a:buFont typeface="Arial"/>
              <a:buChar char="•"/>
            </a:pPr>
            <a:r>
              <a:rPr lang="en-US" sz="3391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391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troke patients often walk slower and irregularly</a:t>
            </a:r>
          </a:p>
          <a:p>
            <a:pPr algn="l" marL="732330" indent="-366165" lvl="1">
              <a:lnSpc>
                <a:spcPts val="4477"/>
              </a:lnSpc>
              <a:buFont typeface="Arial"/>
              <a:buChar char="•"/>
            </a:pPr>
            <a:r>
              <a:rPr lang="en-US" sz="3391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Clinicians want to compare patient gait to a healthy reference</a:t>
            </a:r>
          </a:p>
          <a:p>
            <a:pPr algn="l" marL="732330" indent="-366165" lvl="1">
              <a:lnSpc>
                <a:spcPts val="4477"/>
              </a:lnSpc>
              <a:buFont typeface="Arial"/>
              <a:buChar char="•"/>
            </a:pPr>
            <a:r>
              <a:rPr lang="en-US" sz="3391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Direct comparison fails due to speed differences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5143500"/>
            <a:ext cx="8448503" cy="2757751"/>
          </a:xfrm>
          <a:custGeom>
            <a:avLst/>
            <a:gdLst/>
            <a:ahLst/>
            <a:cxnLst/>
            <a:rect r="r" b="b" t="t" l="l"/>
            <a:pathLst>
              <a:path h="2757751" w="8448503">
                <a:moveTo>
                  <a:pt x="0" y="0"/>
                </a:moveTo>
                <a:lnTo>
                  <a:pt x="8448503" y="0"/>
                </a:lnTo>
                <a:lnTo>
                  <a:pt x="8448503" y="2757751"/>
                </a:lnTo>
                <a:lnTo>
                  <a:pt x="0" y="275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" r="0" b="-53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303495"/>
            <a:ext cx="8448503" cy="2904838"/>
          </a:xfrm>
          <a:custGeom>
            <a:avLst/>
            <a:gdLst/>
            <a:ahLst/>
            <a:cxnLst/>
            <a:rect r="r" b="b" t="t" l="l"/>
            <a:pathLst>
              <a:path h="2904838" w="8448503">
                <a:moveTo>
                  <a:pt x="0" y="0"/>
                </a:moveTo>
                <a:lnTo>
                  <a:pt x="8448503" y="0"/>
                </a:lnTo>
                <a:lnTo>
                  <a:pt x="8448503" y="2904838"/>
                </a:lnTo>
                <a:lnTo>
                  <a:pt x="0" y="2904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8611" y="405917"/>
            <a:ext cx="14178845" cy="144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83"/>
              </a:lnSpc>
            </a:pPr>
            <a:r>
              <a:rPr lang="en-US" b="true" sz="8799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Why Simple Distance Fails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74362"/>
            <a:ext cx="6218620" cy="208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601" indent="-339301" lvl="1">
              <a:lnSpc>
                <a:spcPts val="4148"/>
              </a:lnSpc>
              <a:buFont typeface="Arial"/>
              <a:buChar char="•"/>
            </a:pPr>
            <a:r>
              <a:rPr lang="en-US" sz="3143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Eucl</a:t>
            </a:r>
            <a:r>
              <a:rPr lang="en-US" sz="3143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idean distance assumes point-to-point alignment</a:t>
            </a:r>
          </a:p>
          <a:p>
            <a:pPr algn="l" marL="678601" indent="-339301" lvl="1">
              <a:lnSpc>
                <a:spcPts val="4148"/>
              </a:lnSpc>
              <a:buFont typeface="Arial"/>
              <a:buChar char="•"/>
            </a:pPr>
            <a:r>
              <a:rPr lang="en-US" sz="3143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Speed differences → high error even if shapes match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0907">
            <a:off x="-1915709" y="2767692"/>
            <a:ext cx="10014240" cy="9176685"/>
          </a:xfrm>
          <a:custGeom>
            <a:avLst/>
            <a:gdLst/>
            <a:ahLst/>
            <a:cxnLst/>
            <a:rect r="r" b="b" t="t" l="l"/>
            <a:pathLst>
              <a:path h="9176685" w="10014240">
                <a:moveTo>
                  <a:pt x="0" y="0"/>
                </a:moveTo>
                <a:lnTo>
                  <a:pt x="10014240" y="0"/>
                </a:lnTo>
                <a:lnTo>
                  <a:pt x="10014240" y="9176685"/>
                </a:lnTo>
                <a:lnTo>
                  <a:pt x="0" y="917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90896" y="3808503"/>
            <a:ext cx="10068404" cy="177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31"/>
              </a:lnSpc>
              <a:spcBef>
                <a:spcPct val="0"/>
              </a:spcBef>
            </a:pPr>
            <a:r>
              <a:rPr lang="en-US" b="true" sz="12614">
                <a:solidFill>
                  <a:srgbClr val="394157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Why DP?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9237" y="3650531"/>
            <a:ext cx="2800715" cy="2896430"/>
            <a:chOff x="0" y="0"/>
            <a:chExt cx="812800" cy="840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40578"/>
            </a:xfrm>
            <a:custGeom>
              <a:avLst/>
              <a:gdLst/>
              <a:ahLst/>
              <a:cxnLst/>
              <a:rect r="r" b="b" t="t" l="l"/>
              <a:pathLst>
                <a:path h="840578" w="812800">
                  <a:moveTo>
                    <a:pt x="406400" y="0"/>
                  </a:moveTo>
                  <a:cubicBezTo>
                    <a:pt x="181951" y="0"/>
                    <a:pt x="0" y="188170"/>
                    <a:pt x="0" y="420289"/>
                  </a:cubicBezTo>
                  <a:cubicBezTo>
                    <a:pt x="0" y="652408"/>
                    <a:pt x="181951" y="840578"/>
                    <a:pt x="406400" y="840578"/>
                  </a:cubicBezTo>
                  <a:cubicBezTo>
                    <a:pt x="630849" y="840578"/>
                    <a:pt x="812800" y="652408"/>
                    <a:pt x="812800" y="420289"/>
                  </a:cubicBezTo>
                  <a:cubicBezTo>
                    <a:pt x="812800" y="1881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0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0704"/>
              <a:ext cx="660400" cy="721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Optimiz</a:t>
              </a:r>
              <a:r>
                <a:rPr lang="en-US" b="true" sz="23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27637" y="1702563"/>
            <a:ext cx="2800715" cy="2896430"/>
            <a:chOff x="0" y="0"/>
            <a:chExt cx="812800" cy="8405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40578"/>
            </a:xfrm>
            <a:custGeom>
              <a:avLst/>
              <a:gdLst/>
              <a:ahLst/>
              <a:cxnLst/>
              <a:rect r="r" b="b" t="t" l="l"/>
              <a:pathLst>
                <a:path h="840578" w="812800">
                  <a:moveTo>
                    <a:pt x="406400" y="0"/>
                  </a:moveTo>
                  <a:cubicBezTo>
                    <a:pt x="181951" y="0"/>
                    <a:pt x="0" y="188170"/>
                    <a:pt x="0" y="420289"/>
                  </a:cubicBezTo>
                  <a:cubicBezTo>
                    <a:pt x="0" y="652408"/>
                    <a:pt x="181951" y="840578"/>
                    <a:pt x="406400" y="840578"/>
                  </a:cubicBezTo>
                  <a:cubicBezTo>
                    <a:pt x="630849" y="840578"/>
                    <a:pt x="812800" y="652408"/>
                    <a:pt x="812800" y="420289"/>
                  </a:cubicBezTo>
                  <a:cubicBezTo>
                    <a:pt x="812800" y="1881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04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0704"/>
              <a:ext cx="660400" cy="721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Effici</a:t>
              </a:r>
              <a:r>
                <a:rPr lang="en-US" b="true" sz="23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ency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58585" y="3465439"/>
            <a:ext cx="2800715" cy="2896430"/>
            <a:chOff x="0" y="0"/>
            <a:chExt cx="812800" cy="840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40578"/>
            </a:xfrm>
            <a:custGeom>
              <a:avLst/>
              <a:gdLst/>
              <a:ahLst/>
              <a:cxnLst/>
              <a:rect r="r" b="b" t="t" l="l"/>
              <a:pathLst>
                <a:path h="840578" w="812800">
                  <a:moveTo>
                    <a:pt x="406400" y="0"/>
                  </a:moveTo>
                  <a:cubicBezTo>
                    <a:pt x="181951" y="0"/>
                    <a:pt x="0" y="188170"/>
                    <a:pt x="0" y="420289"/>
                  </a:cubicBezTo>
                  <a:cubicBezTo>
                    <a:pt x="0" y="652408"/>
                    <a:pt x="181951" y="840578"/>
                    <a:pt x="406400" y="840578"/>
                  </a:cubicBezTo>
                  <a:cubicBezTo>
                    <a:pt x="630849" y="840578"/>
                    <a:pt x="812800" y="652408"/>
                    <a:pt x="812800" y="420289"/>
                  </a:cubicBezTo>
                  <a:cubicBezTo>
                    <a:pt x="812800" y="1881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04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0704"/>
              <a:ext cx="660400" cy="721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</a:t>
              </a:r>
              <a:r>
                <a:rPr lang="en-US" b="true" sz="23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eusability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753082" y="6361870"/>
            <a:ext cx="2800715" cy="2896430"/>
            <a:chOff x="0" y="0"/>
            <a:chExt cx="812800" cy="8405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40578"/>
            </a:xfrm>
            <a:custGeom>
              <a:avLst/>
              <a:gdLst/>
              <a:ahLst/>
              <a:cxnLst/>
              <a:rect r="r" b="b" t="t" l="l"/>
              <a:pathLst>
                <a:path h="840578" w="812800">
                  <a:moveTo>
                    <a:pt x="406400" y="0"/>
                  </a:moveTo>
                  <a:cubicBezTo>
                    <a:pt x="181951" y="0"/>
                    <a:pt x="0" y="188170"/>
                    <a:pt x="0" y="420289"/>
                  </a:cubicBezTo>
                  <a:cubicBezTo>
                    <a:pt x="0" y="652408"/>
                    <a:pt x="181951" y="840578"/>
                    <a:pt x="406400" y="840578"/>
                  </a:cubicBezTo>
                  <a:cubicBezTo>
                    <a:pt x="630849" y="840578"/>
                    <a:pt x="812800" y="652408"/>
                    <a:pt x="812800" y="420289"/>
                  </a:cubicBezTo>
                  <a:cubicBezTo>
                    <a:pt x="812800" y="1881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04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0704"/>
              <a:ext cx="660400" cy="721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Simplification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27280" y="6361870"/>
            <a:ext cx="2800715" cy="2896430"/>
            <a:chOff x="0" y="0"/>
            <a:chExt cx="812800" cy="8405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40578"/>
            </a:xfrm>
            <a:custGeom>
              <a:avLst/>
              <a:gdLst/>
              <a:ahLst/>
              <a:cxnLst/>
              <a:rect r="r" b="b" t="t" l="l"/>
              <a:pathLst>
                <a:path h="840578" w="812800">
                  <a:moveTo>
                    <a:pt x="406400" y="0"/>
                  </a:moveTo>
                  <a:cubicBezTo>
                    <a:pt x="181951" y="0"/>
                    <a:pt x="0" y="188170"/>
                    <a:pt x="0" y="420289"/>
                  </a:cubicBezTo>
                  <a:cubicBezTo>
                    <a:pt x="0" y="652408"/>
                    <a:pt x="181951" y="840578"/>
                    <a:pt x="406400" y="840578"/>
                  </a:cubicBezTo>
                  <a:cubicBezTo>
                    <a:pt x="630849" y="840578"/>
                    <a:pt x="812800" y="652408"/>
                    <a:pt x="812800" y="420289"/>
                  </a:cubicBezTo>
                  <a:cubicBezTo>
                    <a:pt x="812800" y="18817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04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0704"/>
              <a:ext cx="660400" cy="721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Scalability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75035" y="3155131"/>
            <a:ext cx="8428041" cy="91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12"/>
              </a:lnSpc>
            </a:pPr>
            <a:r>
              <a:rPr lang="en-US" b="true" sz="5519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Why DP is appr</a:t>
            </a:r>
            <a:r>
              <a:rPr lang="en-US" b="true" sz="5519">
                <a:solidFill>
                  <a:srgbClr val="5E8DD1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opriate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5497" y="4279281"/>
            <a:ext cx="7100610" cy="58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2"/>
              </a:lnSpc>
            </a:pPr>
            <a:r>
              <a:rPr lang="en-US" b="true" sz="3366">
                <a:solidFill>
                  <a:srgbClr val="F145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OUR METHODOLOGY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5497" y="5114925"/>
            <a:ext cx="7393570" cy="284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343" indent="-309171" lvl="1">
              <a:lnSpc>
                <a:spcPts val="3780"/>
              </a:lnSpc>
              <a:buFont typeface="Arial"/>
              <a:buChar char="•"/>
            </a:pPr>
            <a:r>
              <a:rPr lang="en-US" sz="2864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-US" sz="2864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e need the optimal non-linear alignment</a:t>
            </a:r>
          </a:p>
          <a:p>
            <a:pPr algn="l" marL="618343" indent="-309171" lvl="1">
              <a:lnSpc>
                <a:spcPts val="3780"/>
              </a:lnSpc>
              <a:buFont typeface="Arial"/>
              <a:buChar char="•"/>
            </a:pPr>
            <a:r>
              <a:rPr lang="en-US" sz="2864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Choices depend on previous alignments</a:t>
            </a:r>
          </a:p>
          <a:p>
            <a:pPr algn="l" marL="618343" indent="-309171" lvl="1">
              <a:lnSpc>
                <a:spcPts val="3780"/>
              </a:lnSpc>
              <a:buFont typeface="Arial"/>
              <a:buChar char="•"/>
            </a:pPr>
            <a:r>
              <a:rPr lang="en-US" sz="2864" u="none">
                <a:solidFill>
                  <a:srgbClr val="394157"/>
                </a:solidFill>
                <a:latin typeface="Open Sans"/>
                <a:ea typeface="Open Sans"/>
                <a:cs typeface="Open Sans"/>
                <a:sym typeface="Open Sans"/>
              </a:rPr>
              <a:t>Overlapping subproblems → DP is ideal</a:t>
            </a:r>
          </a:p>
          <a:p>
            <a:pPr algn="l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743" y="1351154"/>
            <a:ext cx="6807490" cy="8935846"/>
          </a:xfrm>
          <a:custGeom>
            <a:avLst/>
            <a:gdLst/>
            <a:ahLst/>
            <a:cxnLst/>
            <a:rect r="r" b="b" t="t" l="l"/>
            <a:pathLst>
              <a:path h="8935846" w="6807490">
                <a:moveTo>
                  <a:pt x="0" y="0"/>
                </a:moveTo>
                <a:lnTo>
                  <a:pt x="6807489" y="0"/>
                </a:lnTo>
                <a:lnTo>
                  <a:pt x="6807489" y="8935846"/>
                </a:lnTo>
                <a:lnTo>
                  <a:pt x="0" y="893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37138" y="4011157"/>
            <a:ext cx="10265900" cy="237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92"/>
              </a:lnSpc>
              <a:spcBef>
                <a:spcPct val="0"/>
              </a:spcBef>
            </a:pPr>
            <a:r>
              <a:rPr lang="en-US" b="true" sz="9238">
                <a:solidFill>
                  <a:srgbClr val="394157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How do</a:t>
            </a:r>
            <a:r>
              <a:rPr lang="en-US" b="true" sz="9238">
                <a:solidFill>
                  <a:srgbClr val="394157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es the Algorithm works?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DAG8tSWGzmo</dc:identifier>
  <dcterms:modified xsi:type="dcterms:W3CDTF">2011-08-01T06:04:30Z</dcterms:modified>
  <cp:revision>1</cp:revision>
  <dc:title>Beige Illustrated Medical Project Presentation</dc:title>
</cp:coreProperties>
</file>